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6" r:id="rId13"/>
    <p:sldId id="283" r:id="rId14"/>
    <p:sldId id="284" r:id="rId15"/>
    <p:sldId id="285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0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Les niveaux de langue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5C9DC5FD-2245-476F-B83B-6057B2855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la trouille – l’effroi – la peur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A60DC8A0-A6F5-46D7-A040-CB40E4CDFDA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CF781D6D-9163-40AC-BC9C-877CFE251F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C5EA2EC-7452-4DB8-BCE3-D79C426027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43D9194-6E6A-4AD4-BB5D-F04757B093C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15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35554230-BAC5-4AD5-87E5-BBDFC44D4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100" b="1" cap="none" dirty="0">
                <a:solidFill>
                  <a:srgbClr val="FF0000"/>
                </a:solidFill>
              </a:rPr>
              <a:t>Correction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2412BD5C-0742-4766-9592-1E6D373A3A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6046135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l’effroi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la peur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la trouille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0C18FEF9-7054-4476-83BC-469385AF0C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20D712D-EBA6-4153-9DF0-F17E1B7AA0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63ACF93-0958-45B4-8ED6-3E46480A58B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184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369E20C4-5425-453B-BE4F-D7962F694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se </a:t>
            </a:r>
            <a:r>
              <a:rPr lang="fr-FR" sz="3200" cap="none" dirty="0" err="1"/>
              <a:t>friter</a:t>
            </a:r>
            <a:r>
              <a:rPr lang="fr-FR" sz="3200" cap="none" dirty="0"/>
              <a:t> – se quereller – se disputer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90124AFE-870E-4E87-98F3-F90AC766139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BA540990-11E2-4632-B1AB-36A0EFB7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40B8BB6-AE59-4659-A90C-1CEBCA2EC7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6F4ECB-B79A-4342-85F0-7D4532EFB40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30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7998D960-A69B-4E72-95DF-3486C1812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kumimoji="0" lang="fr-FR" sz="32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uLnTx/>
                <a:uFillTx/>
                <a:latin typeface="Century Gothic" panose="020B0502020202020204"/>
                <a:ea typeface="+mj-ea"/>
                <a:cs typeface="+mj-cs"/>
              </a:rPr>
              <a:t>Correction</a:t>
            </a:r>
            <a:r>
              <a:rPr lang="fr-FR" sz="3200" b="1" cap="none" dirty="0"/>
              <a:t> 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34151EBE-2059-435B-A80F-8F24B81A49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4010707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se quereller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se disputer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se </a:t>
                      </a:r>
                      <a:r>
                        <a:rPr lang="fr-FR" sz="2800" cap="none" dirty="0" err="1">
                          <a:solidFill>
                            <a:srgbClr val="FF0000"/>
                          </a:solidFill>
                        </a:rPr>
                        <a:t>friter</a:t>
                      </a: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5DEE611E-9F90-4A95-A366-606AF7B501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954C66B-B0CB-4FD6-B465-49C5695C72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69D6D7E-64D1-40F7-9903-9935B821845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617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B095F124-DF79-4860-B4D4-9A2CFC241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un travail – une tâche – un boulot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E6F26039-CC50-4EC3-8DB0-5B6F34C9845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2A926F2F-3465-4415-AE9F-D8DDD7DE5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2CF7097-141F-4DE5-A7D4-23283EEFEF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36AF83-72C8-487E-9B2D-78581F5038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465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ABA1A28B-95C0-465C-BBB6-A29EB3369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b="1" cap="none" dirty="0">
                <a:solidFill>
                  <a:srgbClr val="FF0000"/>
                </a:solidFill>
              </a:rPr>
              <a:t>Correction</a:t>
            </a:r>
            <a:r>
              <a:rPr lang="fr-FR" sz="3200" b="1" cap="none" dirty="0"/>
              <a:t> 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A32950C3-F203-4AD7-BD41-798CD49B3C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053699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une tâche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travail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boulot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B4F229D3-43F9-4447-8A72-1728BC412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9BA0E4A-2E4E-4984-AB93-8A78922143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B716030-5C0A-4928-AFA8-7430EB95754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700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D3D72E4-35A8-4201-B54E-6C5B3E199E28}"/>
              </a:ext>
            </a:extLst>
          </p:cNvPr>
          <p:cNvSpPr txBox="1">
            <a:spLocks/>
          </p:cNvSpPr>
          <p:nvPr/>
        </p:nvSpPr>
        <p:spPr>
          <a:xfrm>
            <a:off x="1311224" y="217870"/>
            <a:ext cx="10014012" cy="784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Que peux-tu dire de ces 3 mots ?</a:t>
            </a: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B38FFC71-8C3D-4B63-A3B9-8C9A30B53D48}"/>
              </a:ext>
            </a:extLst>
          </p:cNvPr>
          <p:cNvSpPr txBox="1">
            <a:spLocks/>
          </p:cNvSpPr>
          <p:nvPr/>
        </p:nvSpPr>
        <p:spPr>
          <a:xfrm rot="20468600">
            <a:off x="585020" y="3785090"/>
            <a:ext cx="3142086" cy="5171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/>
              <a:t>une maison</a:t>
            </a:r>
            <a:endParaRPr lang="fr-FR" sz="3600" dirty="0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1F94B15F-B9E4-4650-98EA-DC2E148A3C39}"/>
              </a:ext>
            </a:extLst>
          </p:cNvPr>
          <p:cNvSpPr txBox="1">
            <a:spLocks/>
          </p:cNvSpPr>
          <p:nvPr/>
        </p:nvSpPr>
        <p:spPr>
          <a:xfrm rot="20468600">
            <a:off x="7480807" y="4146921"/>
            <a:ext cx="3777558" cy="5171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cap="none" dirty="0"/>
              <a:t>une baraque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5F9A6370-4D78-4DF3-A599-065EA4E4493D}"/>
              </a:ext>
            </a:extLst>
          </p:cNvPr>
          <p:cNvSpPr txBox="1">
            <a:spLocks/>
          </p:cNvSpPr>
          <p:nvPr/>
        </p:nvSpPr>
        <p:spPr>
          <a:xfrm rot="1078081">
            <a:off x="4167820" y="4757066"/>
            <a:ext cx="3220313" cy="5171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cap="none" dirty="0"/>
              <a:t>une demeure</a:t>
            </a:r>
          </a:p>
        </p:txBody>
      </p:sp>
      <p:pic>
        <p:nvPicPr>
          <p:cNvPr id="13" name="Picture 4" descr="House, Cottage, Residence, Family House, Apartment">
            <a:extLst>
              <a:ext uri="{FF2B5EF4-FFF2-40B4-BE49-F238E27FC236}">
                <a16:creationId xmlns:a16="http://schemas.microsoft.com/office/drawing/2014/main" id="{794AD75E-7E40-419E-AF7C-8388050F7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171" y="1579208"/>
            <a:ext cx="2493331" cy="2564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Titre 3">
            <a:extLst>
              <a:ext uri="{FF2B5EF4-FFF2-40B4-BE49-F238E27FC236}">
                <a16:creationId xmlns:a16="http://schemas.microsoft.com/office/drawing/2014/main" id="{A58F0BAB-2CBC-46E9-8C50-0F6ABBF0E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127" y="198482"/>
            <a:ext cx="9905998" cy="1050524"/>
          </a:xfrm>
        </p:spPr>
        <p:txBody>
          <a:bodyPr/>
          <a:lstStyle/>
          <a:p>
            <a:pPr algn="ctr"/>
            <a:r>
              <a:rPr lang="fr-FR" b="1" dirty="0"/>
              <a:t>3 niveaux de langue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4CC2F0E-0C02-4471-8C36-5955D94C2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574" y="4118420"/>
            <a:ext cx="1869350" cy="186935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D5FDC95-EC7E-4631-A6F0-7962E9928F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873" y="4488089"/>
            <a:ext cx="2182505" cy="157379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2C71B14-2CDA-4D99-BC78-229F2619166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936632" y="5053095"/>
            <a:ext cx="1789590" cy="1445187"/>
          </a:xfrm>
          <a:prstGeom prst="rect">
            <a:avLst/>
          </a:prstGeom>
        </p:spPr>
      </p:pic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BB57E1AC-4F3E-42D8-B27B-AE3B085B38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172596"/>
              </p:ext>
            </p:extLst>
          </p:nvPr>
        </p:nvGraphicFramePr>
        <p:xfrm>
          <a:off x="325315" y="1583016"/>
          <a:ext cx="3420862" cy="2408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177211493"/>
                    </a:ext>
                  </a:extLst>
                </a:gridCol>
              </a:tblGrid>
              <a:tr h="73222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9871085"/>
                  </a:ext>
                </a:extLst>
              </a:tr>
              <a:tr h="1310519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200" dirty="0">
                          <a:latin typeface="Trebuchet MS"/>
                          <a:cs typeface="Trebuchet MS"/>
                        </a:rPr>
                        <a:t>On l’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utilise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ur </a:t>
                      </a:r>
                      <a:r>
                        <a:rPr sz="2200" spc="5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ontrer</a:t>
                      </a:r>
                      <a:r>
                        <a:rPr sz="2200" spc="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son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re</a:t>
                      </a:r>
                      <a:r>
                        <a:rPr sz="2200" spc="5" dirty="0">
                          <a:latin typeface="Trebuchet MS"/>
                          <a:cs typeface="Trebuchet MS"/>
                        </a:rPr>
                        <a:t>sp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ect,</a:t>
                      </a:r>
                      <a:r>
                        <a:rPr sz="22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fr-FR" sz="2200" spc="-5" dirty="0">
                          <a:latin typeface="Trebuchet MS"/>
                          <a:cs typeface="Trebuchet MS"/>
                        </a:rPr>
                        <a:t>c’est un 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la</a:t>
                      </a:r>
                      <a:r>
                        <a:rPr sz="2200" spc="5" dirty="0" err="1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gage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 t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ès 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po</a:t>
                      </a:r>
                      <a:r>
                        <a:rPr sz="2200" spc="-5" dirty="0" err="1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.</a:t>
                      </a:r>
                      <a:endParaRPr lang="fr-FR" sz="2200" spc="0" dirty="0">
                        <a:latin typeface="Trebuchet MS"/>
                        <a:cs typeface="Trebuchet MS"/>
                      </a:endParaRPr>
                    </a:p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200" spc="0" dirty="0">
                          <a:latin typeface="Trebuchet MS"/>
                          <a:cs typeface="Trebuchet MS"/>
                        </a:rPr>
                        <a:t>Il est surtout utilisé à l’écrit.</a:t>
                      </a: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24557494"/>
                  </a:ext>
                </a:extLst>
              </a:tr>
            </a:tbl>
          </a:graphicData>
        </a:graphic>
      </p:graphicFrame>
      <p:graphicFrame>
        <p:nvGraphicFramePr>
          <p:cNvPr id="15" name="Tableau 14">
            <a:extLst>
              <a:ext uri="{FF2B5EF4-FFF2-40B4-BE49-F238E27FC236}">
                <a16:creationId xmlns:a16="http://schemas.microsoft.com/office/drawing/2014/main" id="{149F4DCB-EAEF-4597-822D-37D7744F4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996158"/>
              </p:ext>
            </p:extLst>
          </p:nvPr>
        </p:nvGraphicFramePr>
        <p:xfrm>
          <a:off x="4282695" y="1583016"/>
          <a:ext cx="3420862" cy="2073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3318779206"/>
                    </a:ext>
                  </a:extLst>
                </a:gridCol>
              </a:tblGrid>
              <a:tr h="73222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5223554"/>
                  </a:ext>
                </a:extLst>
              </a:tr>
              <a:tr h="1310519"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200" dirty="0">
                          <a:latin typeface="Trebuchet MS"/>
                          <a:cs typeface="Trebuchet MS"/>
                        </a:rPr>
                        <a:t>C’est le</a:t>
                      </a:r>
                      <a:r>
                        <a:rPr sz="22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langage</a:t>
                      </a:r>
                      <a:r>
                        <a:rPr sz="22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t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us</a:t>
                      </a:r>
                      <a:r>
                        <a:rPr sz="22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les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j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urs, </a:t>
                      </a:r>
                      <a:r>
                        <a:rPr lang="fr-FR" sz="2200" spc="0" dirty="0">
                          <a:latin typeface="Trebuchet MS"/>
                          <a:cs typeface="Trebuchet MS"/>
                        </a:rPr>
                        <a:t>on l’utilise à l’école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 par 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exe</a:t>
                      </a:r>
                      <a:r>
                        <a:rPr sz="2200" spc="5" dirty="0" err="1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ple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.</a:t>
                      </a:r>
                      <a:endParaRPr lang="fr-FR" sz="2200" spc="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09962366"/>
                  </a:ext>
                </a:extLst>
              </a:tr>
            </a:tbl>
          </a:graphicData>
        </a:graphic>
      </p:graphicFrame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9F66C17B-F119-42EA-A7C3-BF5C5057B9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370542"/>
              </p:ext>
            </p:extLst>
          </p:nvPr>
        </p:nvGraphicFramePr>
        <p:xfrm>
          <a:off x="8240075" y="1583016"/>
          <a:ext cx="3420862" cy="3079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92656978"/>
                    </a:ext>
                  </a:extLst>
                </a:gridCol>
              </a:tblGrid>
              <a:tr h="73222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8045053"/>
                  </a:ext>
                </a:extLst>
              </a:tr>
              <a:tr h="1310519"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lang="fr-FR" sz="2200" dirty="0">
                        <a:latin typeface="Trebuchet MS"/>
                        <a:cs typeface="Trebuchet MS"/>
                      </a:endParaRPr>
                    </a:p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200" dirty="0">
                          <a:latin typeface="Trebuchet MS"/>
                          <a:cs typeface="Trebuchet MS"/>
                        </a:rPr>
                        <a:t>C’est un langage qui n’est pas très poli,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avec des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ro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ts 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par</a:t>
                      </a:r>
                      <a:r>
                        <a:rPr sz="2200" spc="-10" dirty="0" err="1">
                          <a:latin typeface="Trebuchet MS"/>
                          <a:cs typeface="Trebuchet MS"/>
                        </a:rPr>
                        <a:t>fo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is</a:t>
                      </a:r>
                      <a:r>
                        <a:rPr lang="fr-FR" sz="2200" spc="0" dirty="0">
                          <a:latin typeface="Trebuchet MS"/>
                          <a:cs typeface="Trebuchet MS"/>
                        </a:rPr>
                        <a:t>.</a:t>
                      </a:r>
                    </a:p>
                    <a:p>
                      <a:pPr marL="248920" marR="24892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Trebuchet MS"/>
                        </a:rPr>
                        <a:t>Il est surtout utilisé à l’oral.</a:t>
                      </a:r>
                      <a:endParaRPr lang="fr-FR" sz="2200" spc="0" dirty="0">
                        <a:latin typeface="Trebuchet MS"/>
                        <a:cs typeface="Trebuchet MS"/>
                      </a:endParaRPr>
                    </a:p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80406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02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Titre 3">
            <a:extLst>
              <a:ext uri="{FF2B5EF4-FFF2-40B4-BE49-F238E27FC236}">
                <a16:creationId xmlns:a16="http://schemas.microsoft.com/office/drawing/2014/main" id="{576A5A62-0CC9-4C61-B384-6660F87B2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624751"/>
            <a:ext cx="10668000" cy="1902811"/>
          </a:xfrm>
        </p:spPr>
        <p:txBody>
          <a:bodyPr>
            <a:normAutofit fontScale="90000"/>
          </a:bodyPr>
          <a:lstStyle/>
          <a:p>
            <a:pPr marL="91440" marR="91440" algn="ctr" fontAlgn="ctr">
              <a:spcBef>
                <a:spcPts val="0"/>
              </a:spcBef>
            </a:pPr>
            <a:br>
              <a:rPr lang="fr-FR" sz="2000" dirty="0"/>
            </a:br>
            <a:r>
              <a:rPr lang="fr-FR" sz="4000" dirty="0"/>
              <a:t>ÉCRIS les 3 mots DANS LA BONNE colonne</a:t>
            </a:r>
            <a:br>
              <a:rPr lang="fr-FR" sz="2400" dirty="0"/>
            </a:br>
            <a:br>
              <a:rPr lang="fr-FR" sz="2400" i="0" u="none" strike="noStrike" cap="non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fr-FR" sz="3600" cap="none" dirty="0"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Trebuchet MS" panose="020B0603020202020204" pitchFamily="34" charset="0"/>
              </a:rPr>
              <a:t>une baraque – une </a:t>
            </a:r>
            <a:r>
              <a:rPr lang="fr-FR" sz="3600" i="0" u="none" strike="noStrike" kern="1200" cap="none" dirty="0"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Trebuchet MS" panose="020B0603020202020204" pitchFamily="34" charset="0"/>
              </a:rPr>
              <a:t>maison - </a:t>
            </a:r>
            <a:r>
              <a:rPr lang="fr-FR" sz="3600" cap="none" dirty="0"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Trebuchet MS" panose="020B0603020202020204" pitchFamily="34" charset="0"/>
              </a:rPr>
              <a:t>une demeure</a:t>
            </a:r>
            <a:br>
              <a:rPr lang="fr-FR" sz="2400" i="0" u="none" strike="noStrike" cap="non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lang="fr-FR" sz="2400" b="0" i="0" u="none" strike="noStrike" dirty="0">
                <a:effectLst/>
                <a:latin typeface="Arial" panose="020B0604020202020204" pitchFamily="34" charset="0"/>
              </a:rPr>
            </a:b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11" name="Tableau 6">
            <a:extLst>
              <a:ext uri="{FF2B5EF4-FFF2-40B4-BE49-F238E27FC236}">
                <a16:creationId xmlns:a16="http://schemas.microsoft.com/office/drawing/2014/main" id="{A4584495-6D87-45BC-99DE-A97DEDCA90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074269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7C636B3B-BB08-4EED-A3D1-51A38DF244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79919A8-1501-4EB5-95E5-EE81142601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D86C682-4FDF-4290-915A-0063735E5FC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65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D51F543A-1AFA-4659-8341-443EDA9C6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24751"/>
            <a:ext cx="10262586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3 mots DANS LA BONNE colonne</a:t>
            </a:r>
            <a:br>
              <a:rPr lang="fr-FR" dirty="0"/>
            </a:br>
            <a:br>
              <a:rPr lang="fr-FR" dirty="0"/>
            </a:br>
            <a:r>
              <a:rPr lang="fr-FR" sz="4000" b="1" cap="none" dirty="0">
                <a:solidFill>
                  <a:srgbClr val="FF0000"/>
                </a:solidFill>
              </a:rPr>
              <a:t>Correction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01D83D03-9F11-4E0D-BF7C-0C8F9CB613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0183249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une demeure</a:t>
                      </a:r>
                      <a:endParaRPr sz="2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une maison</a:t>
                      </a:r>
                      <a:endParaRPr sz="2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une baraque</a:t>
                      </a:r>
                      <a:endParaRPr sz="2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F2BE5416-D789-4AB8-BC04-74CE7E71FE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348AE1C-20A3-417C-B7E6-5C066F0472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26EB14A-52AB-4AF7-8CBA-6B0AC058E04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976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A091B191-B547-4AE9-8B92-A49BAB291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un ouvrage – un bouquin – un livre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2ECA8D4A-4050-4225-9726-BE9EDC72B34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660FB26F-952C-44D1-9170-E4ED60F930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9327561-009F-4AA7-B55E-625631BD17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6BA20EC-0E04-4159-BFD1-892BD853771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046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63FD9F2A-EAD8-4964-9023-CFFE1AB18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4000" b="1" cap="none" dirty="0">
                <a:solidFill>
                  <a:srgbClr val="FF0000"/>
                </a:solidFill>
              </a:rPr>
              <a:t>Correction</a:t>
            </a:r>
            <a:r>
              <a:rPr lang="fr-FR" sz="4000" b="1" cap="none" dirty="0"/>
              <a:t> 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106BD2D9-32F6-4717-81B0-053203E40A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984369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ouvrage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livre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bouquin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7E5860E4-0A04-4062-A401-3AF29A6937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4524847-A7B6-4FE8-B276-30B792076E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DFC3399-0FBF-4E70-9094-1108EFD5124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978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F558B04A-A8F0-4F85-8A6A-4DE78D755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une voiture – une caisse – une automobile  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3FE73DAF-18CB-43DF-8E5A-11B3DD4C7C3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26F0C4CF-2C99-4DA9-80A1-0B32B161D4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5AAE3D1-B94C-48A7-9AB2-4470250EDD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1C62E8B-7CFF-4087-A099-B18EC4FD877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09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AE49E3A6-8BF5-41A6-9EC2-97F9C823B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kumimoji="0" lang="fr-FR" sz="31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uLnTx/>
                <a:uFillTx/>
                <a:latin typeface="Century Gothic" panose="020B0502020202020204"/>
              </a:rPr>
              <a:t>Correction</a:t>
            </a:r>
            <a:endParaRPr lang="fr-FR" sz="3100" b="1" cap="none" dirty="0">
              <a:solidFill>
                <a:srgbClr val="16BA9B"/>
              </a:solidFill>
              <a:effectLst>
                <a:glow rad="38100">
                  <a:prstClr val="black">
                    <a:lumMod val="65000"/>
                    <a:lumOff val="35000"/>
                    <a:alpha val="40000"/>
                  </a:prstClr>
                </a:glow>
              </a:effectLst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C935DE0A-800A-4138-A215-40C7F5FC1A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074431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une automobile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une voiture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une caisse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2C53589F-C9CD-470E-8117-B210751425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87B9317-5AEE-40D1-B7FF-3087B5F229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B940F91-B0A3-4EAA-B008-FAF6FE9698A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2855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393</Words>
  <Application>Microsoft Office PowerPoint</Application>
  <PresentationFormat>Grand écran</PresentationFormat>
  <Paragraphs>99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Trebuchet MS</vt:lpstr>
      <vt:lpstr>Thème Office</vt:lpstr>
      <vt:lpstr>Les niveaux de langue</vt:lpstr>
      <vt:lpstr>Présentation PowerPoint</vt:lpstr>
      <vt:lpstr>3 niveaux de langue</vt:lpstr>
      <vt:lpstr> ÉCRIS les 3 mots DANS LA BONNE colonne  une baraque – une maison - une demeure  </vt:lpstr>
      <vt:lpstr>ÉCRIS les 3 mots DANS LA BONNE colonne  Correction</vt:lpstr>
      <vt:lpstr>ÉCRIS les mots DANS LA BONNE colonne  un ouvrage – un bouquin – un livre</vt:lpstr>
      <vt:lpstr>ÉCRIS les mots DANS LA BONNE colonne  Correction </vt:lpstr>
      <vt:lpstr>ÉCRIS les mots DANS LA BONNE colonne  une voiture – une caisse – une automobile  </vt:lpstr>
      <vt:lpstr>ÉCRIS les mots DANS LA BONNE colonne  Correction</vt:lpstr>
      <vt:lpstr>ÉCRIS les mots DANS LA BONNE colonne  la trouille – l’effroi – la peur</vt:lpstr>
      <vt:lpstr>ÉCRIS les mots DANS LA BONNE colonne  Correction</vt:lpstr>
      <vt:lpstr>ÉCRIS les mots DANS LA BONNE colonne  se friter – se quereller – se disputer</vt:lpstr>
      <vt:lpstr>ÉCRIS les mots DANS LA BONNE colonne  Correction </vt:lpstr>
      <vt:lpstr>ÉCRIS les mots DANS LA BONNE colonne  un travail – une tâche – un boulot</vt:lpstr>
      <vt:lpstr>ÉCRIS les mots DANS LA BONNE colonne  Correction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23</cp:revision>
  <dcterms:created xsi:type="dcterms:W3CDTF">2021-07-17T07:25:24Z</dcterms:created>
  <dcterms:modified xsi:type="dcterms:W3CDTF">2022-03-30T13:03:22Z</dcterms:modified>
</cp:coreProperties>
</file>